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6" r:id="rId2"/>
    <p:sldId id="289" r:id="rId3"/>
    <p:sldId id="315" r:id="rId4"/>
    <p:sldId id="318" r:id="rId5"/>
    <p:sldId id="301" r:id="rId6"/>
    <p:sldId id="325" r:id="rId7"/>
    <p:sldId id="288" r:id="rId8"/>
    <p:sldId id="298" r:id="rId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5" d="100"/>
          <a:sy n="115" d="100"/>
        </p:scale>
        <p:origin x="43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2/2/2024</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2/2/2024</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2/2/2024</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2/2/2024</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2/2/2024</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2/2/2024</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2/2/2024</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2/2/2024</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2/2/2024</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2/2/2024</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2/2/2024</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2/2/2024</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2/2/2024</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2/2/2024</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a:t>
            </a:r>
            <a:r>
              <a:rPr lang="en-US" sz="2800" b="1" dirty="0" smtClean="0">
                <a:ln w="6350">
                  <a:solidFill>
                    <a:schemeClr val="tx1"/>
                  </a:solidFill>
                </a:ln>
                <a:solidFill>
                  <a:srgbClr val="0D0DB3"/>
                </a:solidFill>
                <a:latin typeface="Britannic Bold" panose="020B0903060703020204" pitchFamily="34" charset="0"/>
                <a:cs typeface="Aharoni" panose="02010803020104030203" pitchFamily="2" charset="-79"/>
              </a:rPr>
              <a:t> MATTERS</a:t>
            </a: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t>
            </a:r>
            <a:r>
              <a:rPr lang="en-US" sz="2800" b="1" dirty="0" smtClean="0">
                <a:ln w="6350">
                  <a:solidFill>
                    <a:schemeClr val="tx1"/>
                  </a:solidFill>
                </a:ln>
                <a:solidFill>
                  <a:srgbClr val="0D0DB3"/>
                </a:solidFill>
                <a:latin typeface="Britannic Bold" panose="020B0903060703020204" pitchFamily="34" charset="0"/>
                <a:cs typeface="Aharoni" panose="02010803020104030203" pitchFamily="2" charset="-79"/>
              </a:rPr>
              <a:t> ARE  </a:t>
            </a: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A </a:t>
            </a:r>
            <a:r>
              <a:rPr lang="en-US" sz="2800" b="1" dirty="0" smtClean="0">
                <a:ln w="6350">
                  <a:solidFill>
                    <a:schemeClr val="tx1"/>
                  </a:solidFill>
                </a:ln>
                <a:solidFill>
                  <a:srgbClr val="0D0DB3"/>
                </a:solidFill>
                <a:latin typeface="Britannic Bold" panose="020B0903060703020204" pitchFamily="34" charset="0"/>
                <a:cs typeface="Aharoni" panose="02010803020104030203" pitchFamily="2" charset="-79"/>
              </a:rPr>
              <a:t> TEAM</a:t>
            </a: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smtClean="0">
                <a:ln w="6350">
                  <a:solidFill>
                    <a:schemeClr val="tx1"/>
                  </a:solidFill>
                </a:ln>
                <a:solidFill>
                  <a:schemeClr val="bg1"/>
                </a:solidFill>
                <a:latin typeface="Impact" panose="020B0806030902050204" pitchFamily="34" charset="0"/>
              </a:rPr>
              <a:t>MONTHLY  </a:t>
            </a:r>
            <a:r>
              <a:rPr lang="en-US" sz="2400" b="1" dirty="0">
                <a:ln w="6350">
                  <a:solidFill>
                    <a:schemeClr val="tx1"/>
                  </a:solidFill>
                </a:ln>
                <a:solidFill>
                  <a:schemeClr val="bg1"/>
                </a:solidFill>
                <a:latin typeface="Impact" panose="020B0806030902050204" pitchFamily="34" charset="0"/>
              </a:rPr>
              <a:t>NEWSLETTER:  </a:t>
            </a:r>
          </a:p>
          <a:p>
            <a:pPr algn="ctr"/>
            <a:r>
              <a:rPr lang="en-US" sz="2400" b="1" dirty="0" smtClean="0">
                <a:ln w="6350">
                  <a:solidFill>
                    <a:schemeClr val="tx1"/>
                  </a:solidFill>
                </a:ln>
                <a:solidFill>
                  <a:schemeClr val="bg1"/>
                </a:solidFill>
                <a:latin typeface="Impact" panose="020B0806030902050204" pitchFamily="34" charset="0"/>
              </a:rPr>
              <a:t>FEBRUARY </a:t>
            </a:r>
            <a:r>
              <a:rPr lang="en-US" sz="2400" b="1" dirty="0" smtClean="0">
                <a:ln w="6350">
                  <a:solidFill>
                    <a:schemeClr val="tx1"/>
                  </a:solidFill>
                </a:ln>
                <a:solidFill>
                  <a:schemeClr val="bg1"/>
                </a:solidFill>
                <a:latin typeface="Impact" panose="020B0806030902050204" pitchFamily="34" charset="0"/>
              </a:rPr>
              <a:t> 2024</a:t>
            </a:r>
            <a:endParaRPr lang="en-US" sz="2400" b="1" dirty="0">
              <a:ln w="6350">
                <a:solidFill>
                  <a:schemeClr val="tx1"/>
                </a:solidFill>
              </a:ln>
              <a:solidFill>
                <a:schemeClr val="bg1"/>
              </a:solidFill>
              <a:latin typeface="Impact" panose="020B0806030902050204" pitchFamily="34" charset="0"/>
            </a:endParaRP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smtClean="0">
                <a:ln w="9525">
                  <a:solidFill>
                    <a:schemeClr val="tx1"/>
                  </a:solidFill>
                </a:ln>
                <a:solidFill>
                  <a:schemeClr val="bg1"/>
                </a:solidFill>
                <a:latin typeface="Impact" panose="020B0806030902050204" pitchFamily="34" charset="0"/>
              </a:rPr>
              <a:t>SPRING  </a:t>
            </a:r>
            <a:r>
              <a:rPr lang="en-US" sz="3600" b="1" spc="300" dirty="0">
                <a:ln w="9525">
                  <a:solidFill>
                    <a:schemeClr val="tx1"/>
                  </a:solidFill>
                </a:ln>
                <a:solidFill>
                  <a:schemeClr val="bg1"/>
                </a:solidFill>
                <a:latin typeface="Impact" panose="020B0806030902050204" pitchFamily="34" charset="0"/>
              </a:rPr>
              <a:t>VALLEY </a:t>
            </a:r>
            <a:r>
              <a:rPr lang="en-US" sz="3600" b="1" spc="300" dirty="0" smtClean="0">
                <a:ln w="9525">
                  <a:solidFill>
                    <a:schemeClr val="tx1"/>
                  </a:solidFill>
                </a:ln>
                <a:solidFill>
                  <a:schemeClr val="bg1"/>
                </a:solidFill>
                <a:latin typeface="Impact" panose="020B0806030902050204" pitchFamily="34" charset="0"/>
              </a:rPr>
              <a:t> VILLAGE POLICE  </a:t>
            </a:r>
            <a:r>
              <a:rPr lang="en-US" sz="3600" b="1" spc="300" dirty="0">
                <a:ln w="9525">
                  <a:solidFill>
                    <a:schemeClr val="tx1"/>
                  </a:solidFill>
                </a:ln>
                <a:solidFill>
                  <a:schemeClr val="bg1"/>
                </a:solidFill>
                <a:latin typeface="Impact" panose="020B0806030902050204" pitchFamily="34" charset="0"/>
              </a:rPr>
              <a:t>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321016" y="1331944"/>
            <a:ext cx="8327431" cy="4703788"/>
          </a:xfrm>
          <a:prstGeom prst="rect">
            <a:avLst/>
          </a:prstGeom>
          <a:noFill/>
        </p:spPr>
        <p:txBody>
          <a:bodyPr wrap="square">
            <a:spAutoFit/>
          </a:bodyPr>
          <a:lstStyle/>
          <a:p>
            <a:pPr marL="0" marR="0">
              <a:lnSpc>
                <a:spcPct val="107000"/>
              </a:lnSpc>
              <a:spcBef>
                <a:spcPts val="0"/>
              </a:spcBef>
              <a:spcAft>
                <a:spcPts val="800"/>
              </a:spcAft>
            </a:pPr>
            <a:r>
              <a:rPr lang="en-US" sz="1600" b="1" i="1"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a:t>
            </a: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Residents</a:t>
            </a:r>
            <a:r>
              <a:rPr lang="en-US" sz="1600" b="1" i="1"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a:t>
            </a:r>
          </a:p>
          <a:p>
            <a:r>
              <a:rPr lang="en-US" sz="1400" dirty="0">
                <a:solidFill>
                  <a:srgbClr val="0D0DB3"/>
                </a:solidFill>
              </a:rPr>
              <a:t> </a:t>
            </a:r>
            <a:r>
              <a:rPr lang="en-US" sz="1400" dirty="0" smtClean="0">
                <a:solidFill>
                  <a:srgbClr val="0D0DB3"/>
                </a:solidFill>
              </a:rPr>
              <a:t>    </a:t>
            </a:r>
            <a:r>
              <a:rPr lang="en-US" sz="1400" dirty="0" smtClean="0">
                <a:solidFill>
                  <a:srgbClr val="0D0DB3"/>
                </a:solidFill>
              </a:rPr>
              <a:t>We </a:t>
            </a:r>
            <a:r>
              <a:rPr lang="en-US" sz="1400" dirty="0">
                <a:solidFill>
                  <a:srgbClr val="0D0DB3"/>
                </a:solidFill>
              </a:rPr>
              <a:t>hope the new year has gotten off to a good start for everyone. </a:t>
            </a:r>
            <a:r>
              <a:rPr lang="en-US" sz="1400" dirty="0" smtClean="0">
                <a:solidFill>
                  <a:srgbClr val="0D0DB3"/>
                </a:solidFill>
              </a:rPr>
              <a:t> IRS </a:t>
            </a:r>
            <a:r>
              <a:rPr lang="en-US" sz="1400" dirty="0">
                <a:solidFill>
                  <a:srgbClr val="0D0DB3"/>
                </a:solidFill>
              </a:rPr>
              <a:t>scams usually increase with the beginning of tax season.  </a:t>
            </a:r>
            <a:r>
              <a:rPr lang="en-US" sz="1400" dirty="0" smtClean="0">
                <a:solidFill>
                  <a:srgbClr val="0D0DB3"/>
                </a:solidFill>
              </a:rPr>
              <a:t> We </a:t>
            </a:r>
            <a:r>
              <a:rPr lang="en-US" sz="1400" dirty="0">
                <a:solidFill>
                  <a:srgbClr val="0D0DB3"/>
                </a:solidFill>
              </a:rPr>
              <a:t>want to remind everyone to remain vigilant against IRS phishing attempts.  Beware of anyone claiming to be with the IRS who contacts you by phone or email.  Real IRS agents will initiate contact through regular mail or </a:t>
            </a:r>
            <a:r>
              <a:rPr lang="en-US" sz="1400" dirty="0" smtClean="0">
                <a:solidFill>
                  <a:srgbClr val="0D0DB3"/>
                </a:solidFill>
              </a:rPr>
              <a:t>in-person.  They </a:t>
            </a:r>
            <a:r>
              <a:rPr lang="en-US" sz="1400" dirty="0">
                <a:solidFill>
                  <a:srgbClr val="0D0DB3"/>
                </a:solidFill>
              </a:rPr>
              <a:t>will not threaten to revoke licenses or have people arrested.</a:t>
            </a:r>
          </a:p>
          <a:p>
            <a:r>
              <a:rPr lang="en-US" sz="1400" dirty="0" smtClean="0">
                <a:solidFill>
                  <a:srgbClr val="0D0DB3"/>
                </a:solidFill>
              </a:rPr>
              <a:t>Never </a:t>
            </a:r>
            <a:r>
              <a:rPr lang="en-US" sz="1400" dirty="0">
                <a:solidFill>
                  <a:srgbClr val="0D0DB3"/>
                </a:solidFill>
              </a:rPr>
              <a:t>provide your personal information, Social Security number, bank account information, or credit card numbers to anyone who calls and ask for it unless you are certain of who you are dealing with.  Remember that the IRS does not accept payment made via gift cards</a:t>
            </a:r>
            <a:r>
              <a:rPr lang="en-US" sz="1400" dirty="0" smtClean="0">
                <a:solidFill>
                  <a:srgbClr val="0D0DB3"/>
                </a:solidFill>
              </a:rPr>
              <a:t>.  </a:t>
            </a:r>
            <a:r>
              <a:rPr lang="en-US" sz="1400" dirty="0">
                <a:solidFill>
                  <a:srgbClr val="0D0DB3"/>
                </a:solidFill>
              </a:rPr>
              <a:t>Below are a few more things to keep in mind while you go about your day to day activities.  </a:t>
            </a:r>
            <a:r>
              <a:rPr lang="en-US" sz="1400" dirty="0" smtClean="0">
                <a:solidFill>
                  <a:srgbClr val="0D0DB3"/>
                </a:solidFill>
              </a:rPr>
              <a:t> As </a:t>
            </a:r>
            <a:r>
              <a:rPr lang="en-US" sz="1400" dirty="0">
                <a:solidFill>
                  <a:srgbClr val="0D0DB3"/>
                </a:solidFill>
              </a:rPr>
              <a:t>always we are available whenever you have concerns.</a:t>
            </a:r>
          </a:p>
          <a:p>
            <a:pPr marL="0" marR="0">
              <a:lnSpc>
                <a:spcPct val="107000"/>
              </a:lnSpc>
              <a:spcBef>
                <a:spcPts val="0"/>
              </a:spcBef>
              <a:spcAft>
                <a:spcPts val="800"/>
              </a:spcAft>
            </a:pPr>
            <a:endParaRPr lang="en-US" sz="1600" b="1" i="1"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i="1"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i="1" dirty="0" smtClean="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Ø"/>
            </a:pPr>
            <a:r>
              <a:rPr lang="en-US" sz="1400" dirty="0" smtClean="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smtClean="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smtClean="0">
                <a:solidFill>
                  <a:srgbClr val="0D0DB3"/>
                </a:solidFill>
              </a:rPr>
              <a:t>Be cautious while in and around our school zones</a:t>
            </a:r>
          </a:p>
          <a:p>
            <a:pPr marL="0" marR="0">
              <a:lnSpc>
                <a:spcPct val="107000"/>
              </a:lnSpc>
              <a:spcBef>
                <a:spcPts val="0"/>
              </a:spcBef>
              <a:spcAft>
                <a:spcPts val="0"/>
              </a:spcAft>
            </a:pPr>
            <a:endParaRPr lang="en-US" sz="1600" b="1" i="1"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600" b="1" i="1"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a:t>
            </a: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374070" y="380503"/>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
        <p:nvSpPr>
          <p:cNvPr id="3" name="Rectangle 2"/>
          <p:cNvSpPr/>
          <p:nvPr/>
        </p:nvSpPr>
        <p:spPr>
          <a:xfrm>
            <a:off x="9351819" y="3233651"/>
            <a:ext cx="2227810" cy="584775"/>
          </a:xfrm>
          <a:prstGeom prst="rect">
            <a:avLst/>
          </a:prstGeom>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294631" y="424076"/>
            <a:ext cx="2166322" cy="2617639"/>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161098" y="3202097"/>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smtClean="0">
                <a:solidFill>
                  <a:srgbClr val="0D0DB3"/>
                </a:solidFill>
                <a:latin typeface="Agency FB" panose="020B0503020202020204" pitchFamily="34" charset="0"/>
              </a:rPr>
              <a:t>FEBRUARY 2024</a:t>
            </a:r>
            <a:endParaRPr lang="en-US" sz="4800" b="1" dirty="0">
              <a:solidFill>
                <a:srgbClr val="0D0DB3"/>
              </a:solidFill>
              <a:latin typeface="Agency FB" panose="020B0503020202020204" pitchFamily="34" charset="0"/>
            </a:endParaRP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2391253696"/>
              </p:ext>
            </p:extLst>
          </p:nvPr>
        </p:nvGraphicFramePr>
        <p:xfrm>
          <a:off x="276943" y="1077732"/>
          <a:ext cx="7279326" cy="1845425"/>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940295">
                  <a:extLst>
                    <a:ext uri="{9D8B030D-6E8A-4147-A177-3AD203B41FA5}">
                      <a16:colId xmlns:a16="http://schemas.microsoft.com/office/drawing/2014/main" val="1397268744"/>
                    </a:ext>
                  </a:extLst>
                </a:gridCol>
                <a:gridCol w="1260362">
                  <a:extLst>
                    <a:ext uri="{9D8B030D-6E8A-4147-A177-3AD203B41FA5}">
                      <a16:colId xmlns:a16="http://schemas.microsoft.com/office/drawing/2014/main" val="1552433659"/>
                    </a:ext>
                  </a:extLst>
                </a:gridCol>
                <a:gridCol w="4078669">
                  <a:extLst>
                    <a:ext uri="{9D8B030D-6E8A-4147-A177-3AD203B41FA5}">
                      <a16:colId xmlns:a16="http://schemas.microsoft.com/office/drawing/2014/main" val="1207219125"/>
                    </a:ext>
                  </a:extLst>
                </a:gridCol>
              </a:tblGrid>
              <a:tr h="601049">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622188">
                <a:tc>
                  <a:txBody>
                    <a:bodyPr/>
                    <a:lstStyle/>
                    <a:p>
                      <a:r>
                        <a:rPr lang="en-US" sz="1500" dirty="0" smtClean="0">
                          <a:solidFill>
                            <a:srgbClr val="0D0DB3"/>
                          </a:solidFill>
                        </a:rPr>
                        <a:t>02-14-2024</a:t>
                      </a:r>
                      <a:endParaRPr lang="en-US" sz="1500" dirty="0">
                        <a:solidFill>
                          <a:srgbClr val="0D0DB3"/>
                        </a:solidFill>
                      </a:endParaRPr>
                    </a:p>
                  </a:txBody>
                  <a:tcPr/>
                </a:tc>
                <a:tc>
                  <a:txBody>
                    <a:bodyPr/>
                    <a:lstStyle/>
                    <a:p>
                      <a:r>
                        <a:rPr lang="en-US" sz="1600" dirty="0" smtClean="0">
                          <a:solidFill>
                            <a:srgbClr val="0D0DB3"/>
                          </a:solidFill>
                        </a:rPr>
                        <a:t>WEDNESDAY</a:t>
                      </a:r>
                      <a:endParaRPr lang="en-US" sz="1600" dirty="0">
                        <a:solidFill>
                          <a:srgbClr val="0D0DB3"/>
                        </a:solidFill>
                      </a:endParaRPr>
                    </a:p>
                  </a:txBody>
                  <a:tcPr/>
                </a:tc>
                <a:tc>
                  <a:txBody>
                    <a:bodyPr/>
                    <a:lstStyle/>
                    <a:p>
                      <a:r>
                        <a:rPr lang="en-US" sz="1600" b="1" dirty="0" smtClean="0">
                          <a:solidFill>
                            <a:srgbClr val="0D0DB3"/>
                          </a:solidFill>
                        </a:rPr>
                        <a:t>VALENTINE’S DAY</a:t>
                      </a:r>
                      <a:endParaRPr lang="en-US" sz="1600" b="1" dirty="0">
                        <a:solidFill>
                          <a:srgbClr val="0D0DB3"/>
                        </a:solidFill>
                      </a:endParaRPr>
                    </a:p>
                  </a:txBody>
                  <a:tcPr/>
                </a:tc>
                <a:extLst>
                  <a:ext uri="{0D108BD9-81ED-4DB2-BD59-A6C34878D82A}">
                    <a16:rowId xmlns:a16="http://schemas.microsoft.com/office/drawing/2014/main" val="3613032756"/>
                  </a:ext>
                </a:extLst>
              </a:tr>
              <a:tr h="622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0D0DB3"/>
                          </a:solidFill>
                        </a:rPr>
                        <a:t>02-19-2024</a:t>
                      </a:r>
                    </a:p>
                  </a:txBody>
                  <a:tcPr/>
                </a:tc>
                <a:tc>
                  <a:txBody>
                    <a:bodyPr/>
                    <a:lstStyle/>
                    <a:p>
                      <a:r>
                        <a:rPr lang="en-US" sz="1600" dirty="0" smtClean="0">
                          <a:solidFill>
                            <a:srgbClr val="0D0DB3"/>
                          </a:solidFill>
                        </a:rPr>
                        <a:t>MONDAY</a:t>
                      </a:r>
                      <a:endParaRPr lang="en-US" sz="1600" dirty="0">
                        <a:solidFill>
                          <a:srgbClr val="0D0DB3"/>
                        </a:solidFill>
                      </a:endParaRPr>
                    </a:p>
                  </a:txBody>
                  <a:tcPr/>
                </a:tc>
                <a:tc>
                  <a:txBody>
                    <a:bodyPr/>
                    <a:lstStyle/>
                    <a:p>
                      <a:r>
                        <a:rPr lang="en-US" sz="1600" b="1" dirty="0" smtClean="0">
                          <a:solidFill>
                            <a:srgbClr val="0D0DB3"/>
                          </a:solidFill>
                        </a:rPr>
                        <a:t>PRESIDENT’S DAY </a:t>
                      </a:r>
                      <a:endParaRPr lang="en-US" sz="1600" b="1" dirty="0">
                        <a:solidFill>
                          <a:srgbClr val="0D0DB3"/>
                        </a:solidFill>
                      </a:endParaRPr>
                    </a:p>
                  </a:txBody>
                  <a:tcPr/>
                </a:tc>
                <a:extLst>
                  <a:ext uri="{0D108BD9-81ED-4DB2-BD59-A6C34878D82A}">
                    <a16:rowId xmlns:a16="http://schemas.microsoft.com/office/drawing/2014/main" val="3524046459"/>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54" y="3440445"/>
            <a:ext cx="2217524" cy="23030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1313" y="3457991"/>
            <a:ext cx="3887186" cy="2303066"/>
          </a:xfrm>
          <a:prstGeom prst="rect">
            <a:avLst/>
          </a:prstGeom>
        </p:spPr>
      </p:pic>
    </p:spTree>
    <p:extLst>
      <p:ext uri="{BB962C8B-B14F-4D97-AF65-F5344CB8AC3E}">
        <p14:creationId xmlns:p14="http://schemas.microsoft.com/office/powerpoint/2010/main" val="18284666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9E358AE2-AF7D-4A99-9F17-55730A23715F}"/>
              </a:ext>
            </a:extLst>
          </p:cNvPr>
          <p:cNvSpPr txBox="1">
            <a:spLocks/>
          </p:cNvSpPr>
          <p:nvPr/>
        </p:nvSpPr>
        <p:spPr>
          <a:xfrm>
            <a:off x="110838" y="1456932"/>
            <a:ext cx="9116289" cy="39441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7000"/>
              </a:lnSpc>
              <a:spcBef>
                <a:spcPts val="0"/>
              </a:spcBef>
              <a:spcAft>
                <a:spcPts val="800"/>
              </a:spcAft>
              <a:tabLst>
                <a:tab pos="457200" algn="l"/>
              </a:tabLst>
            </a:pPr>
            <a:endParaRPr lang="en-US" sz="1500" dirty="0" smtClean="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9" name="Picture 8"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12" name="TextBox 11">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2" name="TextBox 1"/>
          <p:cNvSpPr txBox="1"/>
          <p:nvPr/>
        </p:nvSpPr>
        <p:spPr>
          <a:xfrm>
            <a:off x="678873" y="667221"/>
            <a:ext cx="7980218" cy="523220"/>
          </a:xfrm>
          <a:prstGeom prst="rect">
            <a:avLst/>
          </a:prstGeom>
          <a:noFill/>
        </p:spPr>
        <p:txBody>
          <a:bodyPr wrap="square" rtlCol="0">
            <a:spAutoFit/>
          </a:bodyPr>
          <a:lstStyle/>
          <a:p>
            <a:r>
              <a:rPr lang="en-US" sz="2800" dirty="0" err="1" smtClean="0"/>
              <a:t>P</a:t>
            </a:r>
            <a:r>
              <a:rPr lang="en-US" sz="2800" b="1" dirty="0" err="1" smtClean="0">
                <a:solidFill>
                  <a:srgbClr val="0D0DB3"/>
                </a:solidFill>
                <a:latin typeface="Agency FB" panose="020B0503020202020204" pitchFamily="34" charset="0"/>
              </a:rPr>
              <a:t>Public</a:t>
            </a:r>
            <a:r>
              <a:rPr lang="en-US" sz="2800" b="1" dirty="0" smtClean="0">
                <a:solidFill>
                  <a:srgbClr val="0D0DB3"/>
                </a:solidFill>
                <a:latin typeface="Agency FB" panose="020B0503020202020204" pitchFamily="34" charset="0"/>
              </a:rPr>
              <a:t> Service Announcement (</a:t>
            </a:r>
            <a:r>
              <a:rPr lang="en-US" sz="2800" b="1" dirty="0" err="1" smtClean="0">
                <a:solidFill>
                  <a:srgbClr val="0D0DB3"/>
                </a:solidFill>
                <a:latin typeface="Agency FB" panose="020B0503020202020204" pitchFamily="34" charset="0"/>
              </a:rPr>
              <a:t>PSA</a:t>
            </a:r>
            <a:r>
              <a:rPr lang="en-US" sz="2800" b="1" dirty="0" smtClean="0">
                <a:solidFill>
                  <a:srgbClr val="0D0DB3"/>
                </a:solidFill>
                <a:latin typeface="Agency FB" panose="020B0503020202020204" pitchFamily="34" charset="0"/>
              </a:rPr>
              <a:t>) From Our Officers:</a:t>
            </a:r>
            <a:endParaRPr lang="en-US" sz="2800" dirty="0"/>
          </a:p>
        </p:txBody>
      </p:sp>
      <p:sp>
        <p:nvSpPr>
          <p:cNvPr id="3" name="TextBox 2"/>
          <p:cNvSpPr txBox="1"/>
          <p:nvPr/>
        </p:nvSpPr>
        <p:spPr>
          <a:xfrm>
            <a:off x="945573" y="1657893"/>
            <a:ext cx="8447809" cy="4524315"/>
          </a:xfrm>
          <a:prstGeom prst="rect">
            <a:avLst/>
          </a:prstGeom>
          <a:noFill/>
        </p:spPr>
        <p:txBody>
          <a:bodyPr wrap="square" rtlCol="0">
            <a:spAutoFit/>
          </a:bodyPr>
          <a:lstStyle/>
          <a:p>
            <a:r>
              <a:rPr lang="en-US" dirty="0">
                <a:solidFill>
                  <a:schemeClr val="bg1"/>
                </a:solidFill>
              </a:rPr>
              <a:t>Spring Valley Village PD offers a House Watch Program for residents while away on vacation </a:t>
            </a:r>
            <a:r>
              <a:rPr lang="en-US" dirty="0" smtClean="0">
                <a:solidFill>
                  <a:schemeClr val="bg1"/>
                </a:solidFill>
              </a:rPr>
              <a:t>or</a:t>
            </a:r>
            <a:r>
              <a:rPr lang="en-US" dirty="0" smtClean="0">
                <a:solidFill>
                  <a:schemeClr val="bg1"/>
                </a:solidFill>
              </a:rPr>
              <a:t> </a:t>
            </a:r>
            <a:r>
              <a:rPr lang="en-US" dirty="0">
                <a:solidFill>
                  <a:schemeClr val="bg1"/>
                </a:solidFill>
              </a:rPr>
              <a:t>holidays.  Either call Dispatch or email the form found in this newsletter and on the Police Department website.</a:t>
            </a:r>
          </a:p>
          <a:p>
            <a:r>
              <a:rPr lang="en-US" dirty="0">
                <a:solidFill>
                  <a:schemeClr val="bg1"/>
                </a:solidFill>
              </a:rPr>
              <a:t>						</a:t>
            </a:r>
            <a:r>
              <a:rPr lang="en-US" dirty="0" smtClean="0">
                <a:solidFill>
                  <a:schemeClr val="bg1"/>
                </a:solidFill>
              </a:rPr>
              <a:t>Lt. </a:t>
            </a:r>
            <a:r>
              <a:rPr lang="en-US" dirty="0">
                <a:solidFill>
                  <a:schemeClr val="bg1"/>
                </a:solidFill>
              </a:rPr>
              <a:t>C. Menchaca</a:t>
            </a:r>
          </a:p>
          <a:p>
            <a:endParaRPr lang="en-US" dirty="0">
              <a:solidFill>
                <a:schemeClr val="bg1"/>
              </a:solidFill>
            </a:endParaRPr>
          </a:p>
          <a:p>
            <a:r>
              <a:rPr lang="en-US" dirty="0">
                <a:solidFill>
                  <a:schemeClr val="bg1"/>
                </a:solidFill>
              </a:rPr>
              <a:t>Please pay attention to school buses loading and unloading children during the morning and afternoon. </a:t>
            </a:r>
            <a:r>
              <a:rPr lang="en-US" dirty="0" smtClean="0">
                <a:solidFill>
                  <a:schemeClr val="bg1"/>
                </a:solidFill>
              </a:rPr>
              <a:t> When </a:t>
            </a:r>
            <a:r>
              <a:rPr lang="en-US" dirty="0">
                <a:solidFill>
                  <a:schemeClr val="bg1"/>
                </a:solidFill>
              </a:rPr>
              <a:t>the school bus is stopped and the red lights are flashing, motorists </a:t>
            </a:r>
            <a:r>
              <a:rPr lang="en-US" b="1" u="sng" dirty="0">
                <a:solidFill>
                  <a:schemeClr val="bg1"/>
                </a:solidFill>
              </a:rPr>
              <a:t>must</a:t>
            </a:r>
            <a:r>
              <a:rPr lang="en-US" dirty="0">
                <a:solidFill>
                  <a:schemeClr val="bg1"/>
                </a:solidFill>
              </a:rPr>
              <a:t> stop</a:t>
            </a:r>
            <a:r>
              <a:rPr lang="en-US" dirty="0" smtClean="0">
                <a:solidFill>
                  <a:schemeClr val="bg1"/>
                </a:solidFill>
              </a:rPr>
              <a:t>.  </a:t>
            </a:r>
            <a:r>
              <a:rPr lang="en-US" dirty="0">
                <a:solidFill>
                  <a:schemeClr val="bg1"/>
                </a:solidFill>
              </a:rPr>
              <a:t>Also pay attention to school zones and crosswalks.  Let’s all do our part for the safety of our children.</a:t>
            </a:r>
          </a:p>
          <a:p>
            <a:r>
              <a:rPr lang="en-US" dirty="0">
                <a:solidFill>
                  <a:schemeClr val="bg1"/>
                </a:solidFill>
              </a:rPr>
              <a:t>						Officer N. Hale</a:t>
            </a:r>
          </a:p>
          <a:p>
            <a:endParaRPr lang="en-US" dirty="0">
              <a:solidFill>
                <a:schemeClr val="bg1"/>
              </a:solidFill>
            </a:endParaRPr>
          </a:p>
          <a:p>
            <a:r>
              <a:rPr lang="en-US" dirty="0">
                <a:solidFill>
                  <a:schemeClr val="bg1"/>
                </a:solidFill>
              </a:rPr>
              <a:t>When you call in an emergency be sure to stay on the line, and be as calm as possible.  Answer all questions. Give the dispatcher your address or describe your location, giving landmarks when possible. </a:t>
            </a:r>
          </a:p>
          <a:p>
            <a:r>
              <a:rPr lang="en-US" dirty="0">
                <a:solidFill>
                  <a:schemeClr val="bg1"/>
                </a:solidFill>
              </a:rPr>
              <a:t>						</a:t>
            </a:r>
            <a:r>
              <a:rPr lang="en-US" dirty="0" err="1">
                <a:solidFill>
                  <a:schemeClr val="bg1"/>
                </a:solidFill>
              </a:rPr>
              <a:t>TCS</a:t>
            </a:r>
            <a:r>
              <a:rPr lang="en-US" dirty="0">
                <a:solidFill>
                  <a:schemeClr val="bg1"/>
                </a:solidFill>
              </a:rPr>
              <a:t> D. Gonzalez</a:t>
            </a:r>
          </a:p>
          <a:p>
            <a:endParaRPr lang="en-US" dirty="0"/>
          </a:p>
        </p:txBody>
      </p:sp>
    </p:spTree>
    <p:extLst>
      <p:ext uri="{BB962C8B-B14F-4D97-AF65-F5344CB8AC3E}">
        <p14:creationId xmlns:p14="http://schemas.microsoft.com/office/powerpoint/2010/main" val="29419735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a:blip r:embed="rId2"/>
          <a:stretch>
            <a:fillRect/>
          </a:stretch>
        </p:blipFill>
        <p:spPr>
          <a:xfrm>
            <a:off x="3925454" y="237182"/>
            <a:ext cx="8058958" cy="6383636"/>
          </a:xfrm>
          <a:prstGeom prst="rect">
            <a:avLst/>
          </a:prstGeom>
          <a:ln w="12700" cap="rnd" cmpd="sng">
            <a:noFill/>
          </a:ln>
          <a:effectLst>
            <a:glow rad="139700">
              <a:schemeClr val="accent1">
                <a:satMod val="175000"/>
                <a:alpha val="40000"/>
              </a:schemeClr>
            </a:glow>
          </a:effectLst>
        </p:spPr>
      </p:pic>
      <p:sp>
        <p:nvSpPr>
          <p:cNvPr id="2" name="TextBox 1"/>
          <p:cNvSpPr txBox="1"/>
          <p:nvPr/>
        </p:nvSpPr>
        <p:spPr>
          <a:xfrm>
            <a:off x="125089" y="237182"/>
            <a:ext cx="3675277" cy="6340197"/>
          </a:xfrm>
          <a:prstGeom prst="rect">
            <a:avLst/>
          </a:prstGeom>
          <a:noFill/>
        </p:spPr>
        <p:txBody>
          <a:bodyPr wrap="square" rtlCol="0">
            <a:spAutoFit/>
          </a:bodyPr>
          <a:lstStyle/>
          <a:p>
            <a:pPr algn="ctr"/>
            <a:endParaRPr lang="en-US" sz="2000" b="1" dirty="0">
              <a:solidFill>
                <a:srgbClr val="0D0DB3"/>
              </a:solidFill>
              <a:latin typeface="Arial Black" panose="020B0A04020102020204" pitchFamily="34" charset="0"/>
            </a:endParaRPr>
          </a:p>
          <a:p>
            <a:pPr algn="ctr"/>
            <a:r>
              <a:rPr lang="en-US" b="1" dirty="0">
                <a:solidFill>
                  <a:srgbClr val="0D0DB3"/>
                </a:solidFill>
                <a:latin typeface="Arial Black" panose="020B0A04020102020204" pitchFamily="34" charset="0"/>
              </a:rPr>
              <a:t>TIPS TO PREP BEFORE LEAVING</a:t>
            </a:r>
          </a:p>
          <a:p>
            <a:endParaRPr lang="en-US" sz="2000" dirty="0">
              <a:solidFill>
                <a:srgbClr val="0D0DB3"/>
              </a:solidFill>
            </a:endParaRPr>
          </a:p>
          <a:p>
            <a:endParaRPr lang="en-US" sz="1200" dirty="0">
              <a:solidFill>
                <a:srgbClr val="0D0DB3"/>
              </a:solidFill>
            </a:endParaRPr>
          </a:p>
          <a:p>
            <a:pPr marL="285750" indent="-285750">
              <a:buFont typeface="Wingdings" panose="05000000000000000000" pitchFamily="2" charset="2"/>
              <a:buChar char="q"/>
            </a:pPr>
            <a:r>
              <a:rPr lang="en-US" sz="1400" dirty="0">
                <a:solidFill>
                  <a:srgbClr val="0D0DB3"/>
                </a:solidFill>
              </a:rPr>
              <a:t>Close windows, blinds, curtains, shutters, lock all doors and garage.</a:t>
            </a:r>
          </a:p>
          <a:p>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Set timers on interior lights. This goes a long way in deterring burglars, who often look for crimes of opportunity.</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Set your thermostat accordingly, for unnecessary energy cost, but can also  help avoid unforeseen problems with you HVAC equipment.</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Take out the trash.</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Run garbage disposal until clear.</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Secure all valuables.</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Lock all vehicles that are at home.</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Turn on home security system.</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Arrange for pets left at home.</a:t>
            </a:r>
          </a:p>
        </p:txBody>
      </p:sp>
    </p:spTree>
    <p:extLst>
      <p:ext uri="{BB962C8B-B14F-4D97-AF65-F5344CB8AC3E}">
        <p14:creationId xmlns:p14="http://schemas.microsoft.com/office/powerpoint/2010/main" val="3900694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39959" y="650787"/>
            <a:ext cx="5190836" cy="5458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0D0DB3"/>
                </a:solidFill>
                <a:effectLst/>
                <a:uLnTx/>
                <a:uFillTx/>
                <a:latin typeface="Agency FB" panose="020B0503020202020204" pitchFamily="34" charset="0"/>
                <a:ea typeface="+mj-ea"/>
                <a:cs typeface="+mj-cs"/>
              </a:rPr>
              <a:t>IDENTITY THEFT </a:t>
            </a:r>
            <a:endPar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endParaRPr kumimoji="0" lang="en-US" sz="1200" b="1" i="0" u="none" strike="noStrike" kern="1200" cap="none" spc="0" normalizeH="0" baseline="0" noProof="0" dirty="0" smtClean="0">
              <a:ln>
                <a:noFill/>
              </a:ln>
              <a:solidFill>
                <a:srgbClr val="0D0DB3"/>
              </a:solidFill>
              <a:effectLst/>
              <a:uLnTx/>
              <a:uFillTx/>
              <a:latin typeface="Bahnschrift SemiCondensed" panose="020B0502040204020203"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smtClean="0">
                <a:ln>
                  <a:noFill/>
                </a:ln>
                <a:solidFill>
                  <a:srgbClr val="0D0DB3"/>
                </a:solidFill>
                <a:effectLst/>
                <a:uLnTx/>
                <a:uFillTx/>
                <a:latin typeface="Bahnschrift SemiCondensed" panose="020B0502040204020203" pitchFamily="34" charset="0"/>
                <a:ea typeface="+mn-ea"/>
                <a:cs typeface="Arial" panose="020B0604020202020204" pitchFamily="34" charset="0"/>
              </a:rPr>
              <a:t> </a:t>
            </a: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sp>
        <p:nvSpPr>
          <p:cNvPr id="2" name="TextBox 1"/>
          <p:cNvSpPr txBox="1"/>
          <p:nvPr/>
        </p:nvSpPr>
        <p:spPr>
          <a:xfrm>
            <a:off x="714895" y="1612670"/>
            <a:ext cx="6076604" cy="23544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Calibri" panose="020F0502020204030204"/>
                <a:ea typeface="+mn-ea"/>
                <a:cs typeface="+mn-cs"/>
              </a:rPr>
              <a:t>What are the 3 types of identity theft? </a:t>
            </a:r>
            <a:endParaRPr kumimoji="0" lang="en-US" sz="1400" b="1" i="0" u="none" strike="noStrike" kern="1200" cap="none" spc="0" normalizeH="0" baseline="0" noProof="0" dirty="0">
              <a:ln>
                <a:noFill/>
              </a:ln>
              <a:solidFill>
                <a:srgbClr val="0D0DB3"/>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D0DB3"/>
                </a:solidFill>
                <a:effectLst/>
                <a:uLnTx/>
                <a:uFillTx/>
                <a:latin typeface="Calibri" panose="020F0502020204030204"/>
                <a:ea typeface="+mn-ea"/>
                <a:cs typeface="+mn-cs"/>
              </a:rPr>
              <a:t>Financial Identity Theft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D0DB3"/>
                </a:solidFill>
                <a:effectLst/>
                <a:uLnTx/>
                <a:uFillTx/>
                <a:latin typeface="Calibri" panose="020F0502020204030204"/>
                <a:ea typeface="+mn-ea"/>
                <a:cs typeface="+mn-cs"/>
              </a:rPr>
              <a:t>Medical Identity Theft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D0DB3"/>
                </a:solidFill>
                <a:effectLst/>
                <a:uLnTx/>
                <a:uFillTx/>
                <a:latin typeface="Calibri" panose="020F0502020204030204"/>
                <a:ea typeface="+mn-ea"/>
                <a:cs typeface="+mn-cs"/>
              </a:rPr>
              <a:t>Online Identity Theft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D0DB3"/>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D0DB3"/>
                </a:solidFill>
                <a:effectLst/>
                <a:uLnTx/>
                <a:uFillTx/>
                <a:latin typeface="Calibri" panose="020F0502020204030204"/>
                <a:ea typeface="+mn-ea"/>
                <a:cs typeface="+mn-cs"/>
              </a:rPr>
              <a:t>Identity theft, also known as identity fraud, is a crime in which an imposter obtains key pieces of personally identifiable information (PII), such as Social Security or driver's license numbers, to impersonate someone else.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D0DB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3"/>
          <a:stretch>
            <a:fillRect/>
          </a:stretch>
        </p:blipFill>
        <p:spPr>
          <a:xfrm>
            <a:off x="1794788" y="3721387"/>
            <a:ext cx="4065685" cy="2537379"/>
          </a:xfrm>
          <a:prstGeom prst="rect">
            <a:avLst/>
          </a:prstGeom>
        </p:spPr>
      </p:pic>
    </p:spTree>
    <p:extLst>
      <p:ext uri="{BB962C8B-B14F-4D97-AF65-F5344CB8AC3E}">
        <p14:creationId xmlns:p14="http://schemas.microsoft.com/office/powerpoint/2010/main" val="42037154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56616"/>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smtClean="0">
                <a:solidFill>
                  <a:srgbClr val="0D0DB3"/>
                </a:solidFill>
                <a:latin typeface="Agency FB" panose="020B0503020202020204" pitchFamily="34" charset="0"/>
              </a:rPr>
              <a:t>HILSHIRE VILLAGE</a:t>
            </a:r>
            <a:endParaRPr lang="en-US" sz="8000" b="1" dirty="0">
              <a:solidFill>
                <a:srgbClr val="0D0DB3"/>
              </a:solidFill>
              <a:latin typeface="Agency FB" panose="020B0503020202020204" pitchFamily="34" charset="0"/>
            </a:endParaRPr>
          </a:p>
          <a:p>
            <a:pPr>
              <a:lnSpc>
                <a:spcPct val="120000"/>
              </a:lnSpc>
            </a:pPr>
            <a:r>
              <a:rPr lang="en-US" sz="4800" b="1" dirty="0">
                <a:solidFill>
                  <a:srgbClr val="0D0DB3"/>
                </a:solidFill>
                <a:latin typeface="Agency FB" panose="020B0503020202020204" pitchFamily="34" charset="0"/>
              </a:rPr>
              <a:t>CALLS BY TYPE:    </a:t>
            </a:r>
            <a:r>
              <a:rPr lang="en-US" sz="4800" b="1" dirty="0" smtClean="0">
                <a:solidFill>
                  <a:srgbClr val="0D0DB3"/>
                </a:solidFill>
                <a:latin typeface="Agency FB" panose="020B0503020202020204" pitchFamily="34" charset="0"/>
              </a:rPr>
              <a:t>01/01/2024 THRU 01/31/2024</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endParaRPr lang="en-US" sz="1200" b="1" dirty="0" smtClean="0">
              <a:solidFill>
                <a:srgbClr val="0D0DB3"/>
              </a:solidFill>
              <a:latin typeface="Bahnschrift SemiCondensed" panose="020B0502040204020203" pitchFamily="34" charset="0"/>
              <a:cs typeface="Arial" panose="020B0604020202020204" pitchFamily="34" charset="0"/>
            </a:endParaRPr>
          </a:p>
          <a:p>
            <a:pPr algn="ctr">
              <a:spcAft>
                <a:spcPts val="600"/>
              </a:spcAft>
            </a:pPr>
            <a:r>
              <a:rPr lang="en-US" sz="1200" b="1" dirty="0" smtClean="0">
                <a:solidFill>
                  <a:srgbClr val="0D0DB3"/>
                </a:solidFill>
                <a:latin typeface="Bahnschrift SemiCondensed" panose="020B0502040204020203" pitchFamily="34" charset="0"/>
                <a:cs typeface="Arial" panose="020B0604020202020204" pitchFamily="34" charset="0"/>
              </a:rPr>
              <a:t> </a:t>
            </a:r>
            <a:r>
              <a:rPr lang="en-US" sz="12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884" y="1573594"/>
            <a:ext cx="3676199" cy="4746741"/>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smtClean="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smtClean="0">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883122" y="464337"/>
            <a:ext cx="2352418" cy="2842505"/>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8835975" y="3306843"/>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13487</TotalTime>
  <Words>820</Words>
  <Application>Microsoft Office PowerPoint</Application>
  <PresentationFormat>Widescreen</PresentationFormat>
  <Paragraphs>114</Paragraphs>
  <Slides>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Agency FB</vt:lpstr>
      <vt:lpstr>Aharoni</vt:lpstr>
      <vt:lpstr>Arial</vt:lpstr>
      <vt:lpstr>Arial Black</vt:lpstr>
      <vt:lpstr>Bahnschrift SemiCondensed</vt:lpstr>
      <vt:lpstr>Britannic Bold</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L. Schulze</cp:lastModifiedBy>
  <cp:revision>140</cp:revision>
  <cp:lastPrinted>2022-08-01T09:19:45Z</cp:lastPrinted>
  <dcterms:created xsi:type="dcterms:W3CDTF">2022-04-29T05:53:13Z</dcterms:created>
  <dcterms:modified xsi:type="dcterms:W3CDTF">2024-02-02T14:28:41Z</dcterms:modified>
</cp:coreProperties>
</file>